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27" r:id="rId5"/>
  </p:sldMasterIdLst>
  <p:notesMasterIdLst>
    <p:notesMasterId r:id="rId7"/>
  </p:notesMasterIdLst>
  <p:handoutMasterIdLst>
    <p:handoutMasterId r:id="rId8"/>
  </p:handoutMasterIdLst>
  <p:sldIdLst>
    <p:sldId id="321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3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B2A499"/>
    <a:srgbClr val="DADADA"/>
    <a:srgbClr val="CCD9D3"/>
    <a:srgbClr val="99B3A8"/>
    <a:srgbClr val="717171"/>
    <a:srgbClr val="7BED45"/>
    <a:srgbClr val="7400BF"/>
    <a:srgbClr val="42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79906" autoAdjust="0"/>
  </p:normalViewPr>
  <p:slideViewPr>
    <p:cSldViewPr snapToGrid="0">
      <p:cViewPr varScale="1">
        <p:scale>
          <a:sx n="166" d="100"/>
          <a:sy n="166" d="100"/>
        </p:scale>
        <p:origin x="1734" y="162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35382"/>
    </p:cViewPr>
  </p:sorterViewPr>
  <p:notesViewPr>
    <p:cSldViewPr>
      <p:cViewPr varScale="1">
        <p:scale>
          <a:sx n="103" d="100"/>
          <a:sy n="103" d="100"/>
        </p:scale>
        <p:origin x="4464" y="184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6988" y="746125"/>
            <a:ext cx="6615112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777544" y="9429121"/>
            <a:ext cx="2890039" cy="495825"/>
          </a:xfrm>
        </p:spPr>
        <p:txBody>
          <a:bodyPr/>
          <a:lstStyle/>
          <a:p>
            <a:pPr>
              <a:defRPr/>
            </a:pPr>
            <a:fld id="{BCC76ADD-7423-4602-A020-77591E6D5D0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2827" name="Notes Placeholder 4"/>
          <p:cNvSpPr>
            <a:spLocks noGrp="1"/>
          </p:cNvSpPr>
          <p:nvPr/>
        </p:nvSpPr>
        <p:spPr bwMode="auto">
          <a:xfrm>
            <a:off x="667511" y="4716255"/>
            <a:ext cx="5334066" cy="5210384"/>
          </a:xfrm>
          <a:prstGeom prst="rect">
            <a:avLst/>
          </a:prstGeom>
        </p:spPr>
        <p:txBody>
          <a:bodyPr lIns="91735" tIns="45867" rIns="91735" bIns="45867"/>
          <a:lstStyle/>
          <a:p>
            <a:pPr marL="112343" indent="-112343" eaLnBrk="0" hangingPunct="0">
              <a:spcBef>
                <a:spcPts val="589"/>
              </a:spcBef>
              <a:buFont typeface="Arial" charset="0"/>
              <a:buChar char="•"/>
            </a:pPr>
            <a:r>
              <a:rPr lang="en-US" sz="1000">
                <a:solidFill>
                  <a:prstClr val="black"/>
                </a:solidFill>
                <a:latin typeface="Calibri" pitchFamily="34" charset="0"/>
                <a:cs typeface="Calibri"/>
              </a:rPr>
              <a:t>Review as stated on slide</a:t>
            </a:r>
          </a:p>
        </p:txBody>
      </p:sp>
      <p:sp>
        <p:nvSpPr>
          <p:cNvPr id="2" name="Pladsholder til noter 1">
            <a:extLst>
              <a:ext uri="{FF2B5EF4-FFF2-40B4-BE49-F238E27FC236}">
                <a16:creationId xmlns:a16="http://schemas.microsoft.com/office/drawing/2014/main" id="{04C90887-4955-FF44-B498-04E15D13C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76143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8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46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50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225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14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50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35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7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8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8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7706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884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556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4959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19952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148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931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57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7886700" cy="393586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4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4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056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8" r:id="rId1"/>
    <p:sldLayoutId id="2147487529" r:id="rId2"/>
    <p:sldLayoutId id="2147487530" r:id="rId3"/>
    <p:sldLayoutId id="2147487531" r:id="rId4"/>
    <p:sldLayoutId id="2147487532" r:id="rId5"/>
    <p:sldLayoutId id="2147487533" r:id="rId6"/>
    <p:sldLayoutId id="2147487534" r:id="rId7"/>
    <p:sldLayoutId id="2147487535" r:id="rId8"/>
    <p:sldLayoutId id="2147487536" r:id="rId9"/>
    <p:sldLayoutId id="2147487537" r:id="rId10"/>
    <p:sldLayoutId id="2147487538" r:id="rId11"/>
    <p:sldLayoutId id="2147487540" r:id="rId12"/>
    <p:sldLayoutId id="2147487541" r:id="rId13"/>
    <p:sldLayoutId id="2147487542" r:id="rId14"/>
    <p:sldLayoutId id="2147487543" r:id="rId15"/>
    <p:sldLayoutId id="2147487550" r:id="rId16"/>
    <p:sldLayoutId id="2147487551" r:id="rId17"/>
    <p:sldLayoutId id="2147487559" r:id="rId18"/>
    <p:sldLayoutId id="2147487562" r:id="rId19"/>
    <p:sldLayoutId id="2147487565" r:id="rId20"/>
    <p:sldLayoutId id="2147487566" r:id="rId21"/>
    <p:sldLayoutId id="2147487568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93663" indent="-93663"/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da-DK" sz="700" dirty="0"/>
          </a:p>
        </p:txBody>
      </p:sp>
      <p:sp>
        <p:nvSpPr>
          <p:cNvPr id="16179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Poor Adherence Negatively Impacts Patient Outcomes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99FB1F-D5E9-4C88-A200-8A1212D4354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680" dirty="0"/>
              <a:t>*</a:t>
            </a:r>
            <a:r>
              <a:rPr lang="da-DK" sz="680" dirty="0" err="1"/>
              <a:t>Defined</a:t>
            </a:r>
            <a:r>
              <a:rPr lang="da-DK" sz="680" dirty="0"/>
              <a:t> as </a:t>
            </a:r>
            <a:r>
              <a:rPr lang="da-DK" sz="680" dirty="0" err="1"/>
              <a:t>simultaneously</a:t>
            </a:r>
            <a:r>
              <a:rPr lang="da-DK" sz="680" dirty="0"/>
              <a:t> </a:t>
            </a:r>
            <a:r>
              <a:rPr lang="da-DK" sz="680" dirty="0" err="1"/>
              <a:t>achieving</a:t>
            </a:r>
            <a:r>
              <a:rPr lang="da-DK" sz="680" dirty="0"/>
              <a:t> long-lasting </a:t>
            </a:r>
            <a:r>
              <a:rPr lang="da-DK" sz="680" dirty="0" err="1"/>
              <a:t>symptomatic</a:t>
            </a:r>
            <a:r>
              <a:rPr lang="da-DK" sz="680" dirty="0"/>
              <a:t> and </a:t>
            </a:r>
            <a:r>
              <a:rPr lang="da-DK" sz="680" dirty="0" err="1"/>
              <a:t>functional</a:t>
            </a:r>
            <a:r>
              <a:rPr lang="da-DK" sz="680" dirty="0"/>
              <a:t> remission and an  </a:t>
            </a:r>
            <a:r>
              <a:rPr lang="da-DK" sz="680" dirty="0" err="1"/>
              <a:t>adequate</a:t>
            </a:r>
            <a:r>
              <a:rPr lang="da-DK" sz="680" dirty="0"/>
              <a:t> </a:t>
            </a:r>
            <a:r>
              <a:rPr lang="da-DK" sz="680" dirty="0" err="1"/>
              <a:t>quality</a:t>
            </a:r>
            <a:r>
              <a:rPr lang="da-DK" sz="680" dirty="0"/>
              <a:t> of </a:t>
            </a:r>
            <a:r>
              <a:rPr lang="da-DK" sz="680" dirty="0" err="1"/>
              <a:t>life</a:t>
            </a:r>
            <a:r>
              <a:rPr lang="da-DK" sz="680" dirty="0"/>
              <a:t> for a minimum </a:t>
            </a:r>
            <a:r>
              <a:rPr lang="da-DK" sz="680" dirty="0" err="1"/>
              <a:t>period</a:t>
            </a:r>
            <a:r>
              <a:rPr lang="da-DK" sz="680" dirty="0"/>
              <a:t> of 24 </a:t>
            </a:r>
            <a:r>
              <a:rPr lang="da-DK" sz="680" dirty="0" err="1"/>
              <a:t>months</a:t>
            </a:r>
            <a:r>
              <a:rPr lang="da-DK" sz="680" dirty="0"/>
              <a:t> and </a:t>
            </a:r>
            <a:r>
              <a:rPr lang="da-DK" sz="680" dirty="0" err="1"/>
              <a:t>maintained</a:t>
            </a:r>
            <a:r>
              <a:rPr lang="da-DK" sz="680" dirty="0"/>
              <a:t> </a:t>
            </a:r>
            <a:r>
              <a:rPr lang="da-DK" sz="680" dirty="0" err="1"/>
              <a:t>until</a:t>
            </a:r>
            <a:r>
              <a:rPr lang="da-DK" sz="680" dirty="0"/>
              <a:t> the 36-month visit.</a:t>
            </a:r>
          </a:p>
          <a:p>
            <a:pPr marL="0" indent="0">
              <a:buNone/>
            </a:pPr>
            <a:r>
              <a:rPr lang="da-DK" sz="680" dirty="0"/>
              <a:t>CI = </a:t>
            </a:r>
            <a:r>
              <a:rPr lang="da-DK" sz="680" dirty="0" err="1"/>
              <a:t>confidence</a:t>
            </a:r>
            <a:r>
              <a:rPr lang="da-DK" sz="680" dirty="0"/>
              <a:t> interval; OR = odds ratio.</a:t>
            </a:r>
          </a:p>
          <a:p>
            <a:pPr marL="0" indent="0">
              <a:buNone/>
            </a:pPr>
            <a:r>
              <a:rPr lang="da-DK" sz="680" dirty="0"/>
              <a:t>1. </a:t>
            </a:r>
            <a:r>
              <a:rPr lang="da-DK" sz="680" dirty="0" err="1"/>
              <a:t>Ascher-Svanum</a:t>
            </a:r>
            <a:r>
              <a:rPr lang="da-DK" sz="680" dirty="0"/>
              <a:t> H et al. </a:t>
            </a:r>
            <a:r>
              <a:rPr lang="da-DK" sz="680" i="1" dirty="0"/>
              <a:t>BMC Res Notes</a:t>
            </a:r>
            <a:r>
              <a:rPr lang="da-DK" sz="680" dirty="0"/>
              <a:t>. 2009;2:6.2. Ahn J et al. </a:t>
            </a:r>
            <a:r>
              <a:rPr lang="da-DK" sz="680" i="1" dirty="0"/>
              <a:t>Value Health</a:t>
            </a:r>
            <a:r>
              <a:rPr lang="da-DK" sz="680" dirty="0"/>
              <a:t>. 2008;11(1):48-56.</a:t>
            </a:r>
          </a:p>
          <a:p>
            <a:pPr marL="0" indent="0">
              <a:buNone/>
            </a:pPr>
            <a:r>
              <a:rPr lang="da-DK" sz="680" dirty="0"/>
              <a:t>3- </a:t>
            </a:r>
            <a:r>
              <a:rPr lang="da-DK" sz="680" dirty="0" err="1"/>
              <a:t>Novick</a:t>
            </a:r>
            <a:r>
              <a:rPr lang="da-DK" sz="680" dirty="0"/>
              <a:t> D et al. </a:t>
            </a:r>
            <a:r>
              <a:rPr lang="da-DK" sz="680" i="1" dirty="0" err="1"/>
              <a:t>Schizophr</a:t>
            </a:r>
            <a:r>
              <a:rPr lang="da-DK" sz="680" i="1" dirty="0"/>
              <a:t> Res</a:t>
            </a:r>
            <a:r>
              <a:rPr lang="da-DK" sz="680" dirty="0"/>
              <a:t>. 2009;108(1-3):223-230.4. </a:t>
            </a:r>
            <a:r>
              <a:rPr lang="da-DK" sz="680" dirty="0" err="1"/>
              <a:t>Morken</a:t>
            </a:r>
            <a:r>
              <a:rPr lang="da-DK" sz="680" dirty="0"/>
              <a:t> G et al. </a:t>
            </a:r>
            <a:r>
              <a:rPr lang="da-DK" sz="680" i="1" dirty="0"/>
              <a:t>BMC </a:t>
            </a:r>
            <a:r>
              <a:rPr lang="da-DK" sz="680" i="1" dirty="0" err="1"/>
              <a:t>Psychiatry</a:t>
            </a:r>
            <a:r>
              <a:rPr lang="da-DK" sz="680" dirty="0"/>
              <a:t>. 2008;8:32.</a:t>
            </a:r>
          </a:p>
        </p:txBody>
      </p:sp>
      <p:sp>
        <p:nvSpPr>
          <p:cNvPr id="50" name="Afrundet rektangel 49"/>
          <p:cNvSpPr/>
          <p:nvPr/>
        </p:nvSpPr>
        <p:spPr bwMode="auto">
          <a:xfrm>
            <a:off x="404812" y="1151304"/>
            <a:ext cx="3083454" cy="460886"/>
          </a:xfrm>
          <a:prstGeom prst="round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400" b="1" dirty="0">
                <a:solidFill>
                  <a:srgbClr val="E7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Hospitalizations</a:t>
            </a:r>
            <a:endParaRPr lang="da-DK" sz="1400" b="1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Afrundet rektangel 50"/>
          <p:cNvSpPr/>
          <p:nvPr/>
        </p:nvSpPr>
        <p:spPr bwMode="auto">
          <a:xfrm>
            <a:off x="404812" y="1684229"/>
            <a:ext cx="3083454" cy="460886"/>
          </a:xfrm>
          <a:prstGeom prst="round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84455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rgbClr val="E7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Length of stay</a:t>
            </a:r>
            <a:endParaRPr lang="en-US" sz="1400" b="1" baseline="30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Afrundet rektangel 51"/>
          <p:cNvSpPr/>
          <p:nvPr/>
        </p:nvSpPr>
        <p:spPr bwMode="auto">
          <a:xfrm>
            <a:off x="404812" y="2217154"/>
            <a:ext cx="3083454" cy="460886"/>
          </a:xfrm>
          <a:prstGeom prst="round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84455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rgbClr val="E7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suicide attempts</a:t>
            </a:r>
            <a:endParaRPr lang="en-US" sz="1400" b="1" baseline="30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Afrundet rektangel 52"/>
          <p:cNvSpPr/>
          <p:nvPr/>
        </p:nvSpPr>
        <p:spPr bwMode="auto">
          <a:xfrm>
            <a:off x="404812" y="2750079"/>
            <a:ext cx="3083454" cy="460886"/>
          </a:xfrm>
          <a:prstGeom prst="round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84455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rgbClr val="E7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episodes</a:t>
            </a:r>
            <a:endParaRPr lang="en-US" sz="1400" b="1" baseline="30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Afrundet rektangel 53"/>
          <p:cNvSpPr/>
          <p:nvPr/>
        </p:nvSpPr>
        <p:spPr bwMode="auto">
          <a:xfrm>
            <a:off x="404812" y="3283004"/>
            <a:ext cx="3083454" cy="460886"/>
          </a:xfrm>
          <a:prstGeom prst="round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84455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rgbClr val="E7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Recovery*</a:t>
            </a:r>
            <a:endParaRPr lang="en-US" sz="1400" b="1" baseline="30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Afrundet rektangel 54"/>
          <p:cNvSpPr/>
          <p:nvPr/>
        </p:nvSpPr>
        <p:spPr bwMode="auto">
          <a:xfrm>
            <a:off x="404812" y="3815931"/>
            <a:ext cx="3083454" cy="460886"/>
          </a:xfrm>
          <a:prstGeom prst="roundRect">
            <a:avLst/>
          </a:prstGeom>
          <a:solidFill>
            <a:schemeClr val="accent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84455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rgbClr val="E7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Relapse rate</a:t>
            </a:r>
            <a:endParaRPr lang="en-US" sz="1400" b="1" baseline="30000" dirty="0">
              <a:solidFill>
                <a:srgbClr val="E7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Afrundet rektangel 55"/>
          <p:cNvSpPr/>
          <p:nvPr/>
        </p:nvSpPr>
        <p:spPr bwMode="auto">
          <a:xfrm>
            <a:off x="3589866" y="1151304"/>
            <a:ext cx="4933421" cy="460886"/>
          </a:xfrm>
          <a:prstGeom prst="roundRect">
            <a:avLst/>
          </a:prstGeom>
          <a:solidFill>
            <a:schemeClr val="accent5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14300" lvl="1" indent="-114300" defTabSz="622300">
              <a:spcAft>
                <a:spcPct val="15000"/>
              </a:spcAft>
              <a:buClr>
                <a:srgbClr val="E7E6E6"/>
              </a:buClr>
              <a:buFontTx/>
              <a:buChar char="••"/>
              <a:defRPr/>
            </a:pP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Hospitalizations were higher among those who did not adhere to antipsychotics (17.1% vs 29.6%; </a:t>
            </a:r>
            <a:r>
              <a:rPr lang="en-US" sz="1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&lt;0.05)</a:t>
            </a:r>
            <a:r>
              <a:rPr lang="en-US" sz="1000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Afrundet rektangel 56"/>
          <p:cNvSpPr/>
          <p:nvPr/>
        </p:nvSpPr>
        <p:spPr bwMode="auto">
          <a:xfrm>
            <a:off x="3589866" y="1685923"/>
            <a:ext cx="4933421" cy="460886"/>
          </a:xfrm>
          <a:prstGeom prst="roundRect">
            <a:avLst/>
          </a:prstGeom>
          <a:solidFill>
            <a:schemeClr val="accent5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14300" lvl="1" indent="-114300" defTabSz="622300">
              <a:spcAft>
                <a:spcPct val="15000"/>
              </a:spcAft>
              <a:buClr>
                <a:srgbClr val="E7E6E6"/>
              </a:buClr>
              <a:buFontTx/>
              <a:buChar char="••"/>
              <a:defRPr/>
            </a:pP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Partially adherent patients had more total days hospitalized </a:t>
            </a:r>
            <a:b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adherent patients (32.0 </a:t>
            </a:r>
            <a:r>
              <a:rPr lang="en-US" sz="1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8.8 days; </a:t>
            </a:r>
            <a:r>
              <a:rPr lang="en-US" sz="1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&lt;0.05)</a:t>
            </a:r>
            <a:r>
              <a:rPr lang="en-US" sz="1000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9" name="Afrundet rektangel 58"/>
          <p:cNvSpPr/>
          <p:nvPr/>
        </p:nvSpPr>
        <p:spPr bwMode="auto">
          <a:xfrm>
            <a:off x="3589866" y="2220542"/>
            <a:ext cx="4933421" cy="460886"/>
          </a:xfrm>
          <a:prstGeom prst="roundRect">
            <a:avLst/>
          </a:prstGeom>
          <a:solidFill>
            <a:schemeClr val="accent5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14300" lvl="1" indent="-114300" defTabSz="622300">
              <a:spcAft>
                <a:spcPct val="15000"/>
              </a:spcAft>
              <a:buClr>
                <a:srgbClr val="E7E6E6"/>
              </a:buClr>
              <a:buFontTx/>
              <a:buChar char="••"/>
              <a:defRPr/>
            </a:pP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Suicide attempts were more frequent among patients who </a:t>
            </a:r>
            <a:b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 not adhere to antipsychotic treatment (1% vs 0%; </a:t>
            </a:r>
            <a:r>
              <a:rPr lang="en-US" sz="1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=0.004)</a:t>
            </a:r>
            <a:r>
              <a:rPr lang="en-US" sz="1000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0" name="Afrundet rektangel 59"/>
          <p:cNvSpPr/>
          <p:nvPr/>
        </p:nvSpPr>
        <p:spPr bwMode="auto">
          <a:xfrm>
            <a:off x="3589866" y="2755161"/>
            <a:ext cx="4933421" cy="460886"/>
          </a:xfrm>
          <a:prstGeom prst="roundRect">
            <a:avLst/>
          </a:prstGeom>
          <a:solidFill>
            <a:schemeClr val="accent5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14300" lvl="1" indent="-114300" defTabSz="622300">
              <a:spcAft>
                <a:spcPct val="15000"/>
              </a:spcAft>
              <a:buClr>
                <a:srgbClr val="E7E6E6"/>
              </a:buClr>
              <a:buFontTx/>
              <a:buChar char="••"/>
              <a:defRPr/>
            </a:pP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Nonadherent patients had a higher rate of &gt;4 annualized episodes vs adherent patients (23% vs 10%; </a:t>
            </a:r>
            <a:r>
              <a:rPr lang="en-US" sz="1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&lt;0.001)</a:t>
            </a:r>
            <a:r>
              <a:rPr lang="en-US" sz="1000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1" name="Afrundet rektangel 60"/>
          <p:cNvSpPr/>
          <p:nvPr/>
        </p:nvSpPr>
        <p:spPr bwMode="auto">
          <a:xfrm>
            <a:off x="3589866" y="3289780"/>
            <a:ext cx="4933421" cy="460886"/>
          </a:xfrm>
          <a:prstGeom prst="roundRect">
            <a:avLst/>
          </a:prstGeom>
          <a:solidFill>
            <a:schemeClr val="accent5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14300" lvl="1" indent="-114300" defTabSz="622300">
              <a:spcAft>
                <a:spcPct val="15000"/>
              </a:spcAft>
              <a:buClr>
                <a:srgbClr val="E7E6E6"/>
              </a:buClr>
              <a:buFontTx/>
              <a:buChar char="••"/>
              <a:defRPr/>
            </a:pP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Adherent patients are more likely to achieve recovery </a:t>
            </a:r>
            <a:b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(OR: 2.25; CI, 1.45-3.51)</a:t>
            </a:r>
            <a:r>
              <a:rPr lang="en-US" sz="1000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2" name="Afrundet rektangel 61"/>
          <p:cNvSpPr/>
          <p:nvPr/>
        </p:nvSpPr>
        <p:spPr bwMode="auto">
          <a:xfrm>
            <a:off x="3589866" y="3824398"/>
            <a:ext cx="4933421" cy="460886"/>
          </a:xfrm>
          <a:prstGeom prst="roundRect">
            <a:avLst/>
          </a:prstGeom>
          <a:solidFill>
            <a:schemeClr val="accent5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14300" lvl="1" indent="-114300" defTabSz="622300">
              <a:spcAft>
                <a:spcPct val="15000"/>
              </a:spcAft>
              <a:buClr>
                <a:srgbClr val="E7E6E6"/>
              </a:buClr>
              <a:buFontTx/>
              <a:buChar char="••"/>
              <a:defRPr/>
            </a:pP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Nonadherent patients are more likely to relapse vs adherent patients </a:t>
            </a:r>
            <a:b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(OR: 10.27; CI, 2.59-40.67)</a:t>
            </a:r>
            <a:r>
              <a:rPr lang="en-US" sz="1000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604445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20D85-8171-48BC-A4A0-33A64639BD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535</TotalTime>
  <Words>240</Words>
  <Application>Microsoft Office PowerPoint</Application>
  <PresentationFormat>On-screen Show (16:9)</PresentationFormat>
  <Paragraphs>20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Poor Adherence Negatively Impacts Patient Outcomes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963</cp:revision>
  <cp:lastPrinted>2017-02-10T11:25:14Z</cp:lastPrinted>
  <dcterms:created xsi:type="dcterms:W3CDTF">2015-03-27T12:02:31Z</dcterms:created>
  <dcterms:modified xsi:type="dcterms:W3CDTF">2022-02-23T11:53:35Z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